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081088-9310-49B6-BE99-ED5A736C4826}">
  <a:tblStyle styleId="{87081088-9310-49B6-BE99-ED5A736C4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8fa54510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8fa54510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7c66a4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57c66a4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57c66a4b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57c66a4b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57c66a4b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57c66a4b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6ebbd8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b6ebbd8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5a469b6c4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5a469b6c4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6ebbd81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b6ebbd81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8fa54510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8fa54510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8fa54510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8fa54510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8fa54510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8fa54510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8fa54510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8fa54510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8fa54510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8fa54510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5a469b6c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5a469b6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5a469b6c4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5a469b6c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b6ccf305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b6ccf305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ricepedia.org/culture/history-of-rice-cultivation" TargetMode="External"/><Relationship Id="rId4" Type="http://schemas.openxmlformats.org/officeDocument/2006/relationships/hyperlink" Target="https://www.ikisan.com/ka-rice-soils-and-climate.html" TargetMode="External"/><Relationship Id="rId11" Type="http://schemas.openxmlformats.org/officeDocument/2006/relationships/hyperlink" Target="http://www.knowledgebank.irri.org/step-by-step-production/growth/pests-and-diseases" TargetMode="External"/><Relationship Id="rId10" Type="http://schemas.openxmlformats.org/officeDocument/2006/relationships/hyperlink" Target="http://agritech.tnau.ac.in/crop_protection/crop_prot_crop%20diseases_cereals_paddy.html" TargetMode="External"/><Relationship Id="rId9" Type="http://schemas.openxmlformats.org/officeDocument/2006/relationships/hyperlink" Target="http://www.knowledgebank.irri.org/step-by-step-production/growth/pests-and-diseases/diseases" TargetMode="External"/><Relationship Id="rId5" Type="http://schemas.openxmlformats.org/officeDocument/2006/relationships/hyperlink" Target="https://en.wikipedia.org/wiki/Rice_production_in_India" TargetMode="External"/><Relationship Id="rId6" Type="http://schemas.openxmlformats.org/officeDocument/2006/relationships/hyperlink" Target="https://farmer.gov.in/cropstaticsrice.aspx" TargetMode="External"/><Relationship Id="rId7" Type="http://schemas.openxmlformats.org/officeDocument/2006/relationships/hyperlink" Target="https://nature-and-farming.blogspot.com/2014/10/rice-production-chapter-2-growth-stages.html" TargetMode="External"/><Relationship Id="rId8" Type="http://schemas.openxmlformats.org/officeDocument/2006/relationships/hyperlink" Target="https://www.youtube.com/watch?v=mDE-Xd2J6aA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266575" y="1771925"/>
            <a:ext cx="3193500" cy="1164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RICE</a:t>
            </a:r>
            <a:endParaRPr b="1" sz="48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Overview</a:t>
            </a:r>
            <a:endParaRPr b="1"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26425" y="4333025"/>
            <a:ext cx="1608600" cy="571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b="1" lang="en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by, </a:t>
            </a:r>
            <a:endParaRPr b="1"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Haripriya N</a:t>
            </a:r>
            <a:endParaRPr b="1" sz="140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875" y="1185850"/>
            <a:ext cx="4751076" cy="27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203125"/>
            <a:ext cx="85206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Diseases</a:t>
            </a:r>
            <a:endParaRPr/>
          </a:p>
        </p:txBody>
      </p:sp>
      <p:graphicFrame>
        <p:nvGraphicFramePr>
          <p:cNvPr id="140" name="Google Shape;140;p22"/>
          <p:cNvGraphicFramePr/>
          <p:nvPr/>
        </p:nvGraphicFramePr>
        <p:xfrm>
          <a:off x="434475" y="1002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{87081088-9310-49B6-BE99-ED5A736C4826}</a:tableStyleId>
              </a:tblPr>
              <a:tblGrid>
                <a:gridCol w="959925"/>
                <a:gridCol w="1452000"/>
                <a:gridCol w="1005525"/>
                <a:gridCol w="1735825"/>
                <a:gridCol w="1925150"/>
                <a:gridCol w="1196625"/>
              </a:tblGrid>
              <a:tr h="53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Symptom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Pathogen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Favourable Conditions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Stage and part Affected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Image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7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Blast</a:t>
                      </a:r>
                      <a:endParaRPr b="1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Small specks on the leaf later enlarges into spindle shaped spots</a:t>
                      </a:r>
                      <a:endParaRPr sz="10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Several spots combined looks like big irregular patches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Pyricularia Oryzae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8575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High relative humidity</a:t>
                      </a:r>
                      <a:endParaRPr sz="1050"/>
                    </a:p>
                    <a:p>
                      <a:pPr indent="0" lvl="0" marL="28575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free moisture on the plant tissue surface</a:t>
                      </a:r>
                      <a:endParaRPr sz="1050"/>
                    </a:p>
                    <a:p>
                      <a:pPr indent="0" lvl="0" marL="28575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temperatures around  28</a:t>
                      </a:r>
                      <a:r>
                        <a:rPr baseline="30000" lang="en" sz="1100"/>
                        <a:t>o</a:t>
                      </a:r>
                      <a:r>
                        <a:rPr lang="en" sz="1100"/>
                        <a:t> C, Cooler or warmer Disease slow down the </a:t>
                      </a:r>
                      <a:endParaRPr sz="1100"/>
                    </a:p>
                    <a:p>
                      <a:pPr indent="0" lvl="0" marL="28575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process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Stage: All stages</a:t>
                      </a:r>
                      <a:endParaRPr sz="1050"/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Part affected: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Leaf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Collar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Nodal Region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Neck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All parts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Bacterial Leaf Blight</a:t>
                      </a:r>
                      <a:r>
                        <a:rPr lang="en"/>
                        <a:t>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Seedling kresek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Yellowish stripes on leaf blades/ leaf tips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Milky bacterial ooze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Lesions turn yellow to white when disease advances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Xanthomonas oryzae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Warm temperature (25-30° C), high humidity, rain and deep water.</a:t>
                      </a:r>
                      <a:endParaRPr sz="1050"/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Severe winds, over fertilization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52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Stage: From Seedling stage</a:t>
                      </a:r>
                      <a:endParaRPr sz="1050"/>
                    </a:p>
                    <a:p>
                      <a:pPr indent="-2952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Part affected: </a:t>
                      </a:r>
                      <a:endParaRPr sz="1050"/>
                    </a:p>
                    <a:p>
                      <a:pPr indent="-295275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Leaf tips</a:t>
                      </a:r>
                      <a:endParaRPr sz="1050"/>
                    </a:p>
                    <a:p>
                      <a:pPr indent="-295275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Leaf Margins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325" y="1484750"/>
            <a:ext cx="1196125" cy="15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4275" y="3061863"/>
            <a:ext cx="1206225" cy="15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Google Shape;148;p23"/>
          <p:cNvGraphicFramePr/>
          <p:nvPr/>
        </p:nvGraphicFramePr>
        <p:xfrm>
          <a:off x="340775" y="4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{87081088-9310-49B6-BE99-ED5A736C4826}</a:tableStyleId>
              </a:tblPr>
              <a:tblGrid>
                <a:gridCol w="912775"/>
                <a:gridCol w="1917350"/>
                <a:gridCol w="1102375"/>
                <a:gridCol w="1402000"/>
                <a:gridCol w="1880675"/>
                <a:gridCol w="1176650"/>
              </a:tblGrid>
              <a:tr h="64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Symptom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Pathogen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Favourable Conditions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Stage and part Affected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Image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2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Rice tungro 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Stunning/reduced tillering</a:t>
                      </a:r>
                      <a:endParaRPr sz="10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Yellow/Orange yellow leaves starts from leaf tips.</a:t>
                      </a:r>
                      <a:endParaRPr sz="10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May have rust spots, delayed flowering, most pinacle have partly filled grains.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Rice tungro virus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Occurs in some wild varieties, caused by Green leafhoppers which survive in rainfed and irrigated wetland environments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975" lvl="0" marL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Stage: All stages</a:t>
                      </a:r>
                      <a:endParaRPr sz="1050"/>
                    </a:p>
                    <a:p>
                      <a:pPr indent="-180975" lvl="0" marL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Part affected: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Leaf tips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Leaf Blade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Lower Leaf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Neck</a:t>
                      </a:r>
                      <a:endParaRPr sz="10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Mostly on lateral leaves.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Sheath Blight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Seedling kresek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Yellowish stripes on leaf blades/ leaf tips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Milky bacterial ooze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Lesions turn yellow to white when disease advances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Xanthomonas oryzae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 temperature (28−32°C)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 levels of nitrogen fertilizer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relative humidity of crop canopy from 85−100%.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8125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Stage: from Vegetative stage</a:t>
                      </a:r>
                      <a:endParaRPr sz="1050"/>
                    </a:p>
                    <a:p>
                      <a:pPr indent="-238125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Part affected: </a:t>
                      </a:r>
                      <a:endParaRPr sz="1050"/>
                    </a:p>
                    <a:p>
                      <a:pPr indent="-295275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Leaves</a:t>
                      </a:r>
                      <a:endParaRPr sz="1050"/>
                    </a:p>
                    <a:p>
                      <a:pPr indent="-295275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Young tillers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950" y="1058550"/>
            <a:ext cx="1176650" cy="187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950" y="2931125"/>
            <a:ext cx="1176650" cy="17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4"/>
          <p:cNvGraphicFramePr/>
          <p:nvPr/>
        </p:nvGraphicFramePr>
        <p:xfrm>
          <a:off x="262550" y="283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{87081088-9310-49B6-BE99-ED5A736C4826}</a:tableStyleId>
              </a:tblPr>
              <a:tblGrid>
                <a:gridCol w="979725"/>
                <a:gridCol w="1481925"/>
                <a:gridCol w="1026250"/>
                <a:gridCol w="1741850"/>
                <a:gridCol w="1994625"/>
                <a:gridCol w="1221300"/>
              </a:tblGrid>
              <a:tr h="61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Symptom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Pathogen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Favourable Conditions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Stage and part Affected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Image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Brown Spot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Causes blight of seedlings</a:t>
                      </a:r>
                      <a:endParaRPr sz="10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Spots in Leaf (brown, round and oval spots)</a:t>
                      </a:r>
                      <a:endParaRPr sz="10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Black or brown spots on glumes</a:t>
                      </a:r>
                      <a:endParaRPr sz="10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infection on panicle neck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Helminthosporium oryzae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High relative humidity (86−100%) </a:t>
                      </a:r>
                      <a:endParaRPr sz="1050"/>
                    </a:p>
                    <a:p>
                      <a:pPr indent="0" lvl="0" marL="5715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Temperature between 16 and 36°C</a:t>
                      </a:r>
                      <a:endParaRPr sz="1050"/>
                    </a:p>
                    <a:p>
                      <a:pPr indent="0" lvl="0" marL="5715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common in unflooded and nutrient-deficient soil, or</a:t>
                      </a:r>
                      <a:endParaRPr sz="1050"/>
                    </a:p>
                    <a:p>
                      <a:pPr indent="0" lvl="0" marL="5715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/>
                        <a:t>Soils that accumulate toxic substances.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975" lvl="0" marL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Stage: from reproduction </a:t>
                      </a:r>
                      <a:endParaRPr sz="1050"/>
                    </a:p>
                    <a:p>
                      <a:pPr indent="-180975" lvl="0" marL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●"/>
                      </a:pPr>
                      <a:r>
                        <a:rPr lang="en" sz="1050"/>
                        <a:t>Part affected: 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Leaf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Seed(glumes)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Seedling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Char char="○"/>
                      </a:pPr>
                      <a:r>
                        <a:rPr lang="en" sz="1050"/>
                        <a:t>Panicle neck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Sheath Rot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Irregular spots or lesions with dark reddish brown margin, grey centre.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/>
                        <a:t>Irregular Spots, Discoloration on Sheaths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/>
                        <a:t>Panicles remain within the Sheath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/>
                        <a:t>Rotten of Flag Leaf Sheath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Sarocladium oryzae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R</a:t>
                      </a:r>
                      <a:r>
                        <a:rPr lang="en" sz="1050"/>
                        <a:t>ainfed rice ecosystems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Prevalent during wet than dry seasons.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Increases with increase in plant density.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Presence of injuries by insects such as Stem borers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High Nitrogen fertilizer application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80975" lvl="0" marL="228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●"/>
                      </a:pPr>
                      <a:r>
                        <a:rPr lang="en" sz="1050"/>
                        <a:t>Stage: from Vegetative stage</a:t>
                      </a:r>
                      <a:endParaRPr sz="1050"/>
                    </a:p>
                    <a:p>
                      <a:pPr indent="-180975" lvl="0" marL="228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●"/>
                      </a:pPr>
                      <a:r>
                        <a:rPr lang="en" sz="1050"/>
                        <a:t>Part affected: </a:t>
                      </a:r>
                      <a:endParaRPr sz="1050"/>
                    </a:p>
                    <a:p>
                      <a:pPr indent="-295275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○"/>
                      </a:pPr>
                      <a:r>
                        <a:rPr lang="en" sz="1050"/>
                        <a:t>Flag leaf sheath</a:t>
                      </a:r>
                      <a:endParaRPr sz="1050"/>
                    </a:p>
                    <a:p>
                      <a:pPr indent="-295275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○"/>
                      </a:pPr>
                      <a:r>
                        <a:rPr lang="en" sz="1050"/>
                        <a:t>Young panicle</a:t>
                      </a:r>
                      <a:endParaRPr sz="1050"/>
                    </a:p>
                    <a:p>
                      <a:pPr indent="-295275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○"/>
                      </a:pPr>
                      <a:r>
                        <a:rPr lang="en" sz="1050"/>
                        <a:t>Florets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925" y="897775"/>
            <a:ext cx="1233101" cy="18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3975" l="0" r="0" t="0"/>
          <a:stretch/>
        </p:blipFill>
        <p:spPr>
          <a:xfrm>
            <a:off x="7486925" y="2746675"/>
            <a:ext cx="1233100" cy="20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5"/>
          <p:cNvGraphicFramePr/>
          <p:nvPr/>
        </p:nvGraphicFramePr>
        <p:xfrm>
          <a:off x="332800" y="19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{87081088-9310-49B6-BE99-ED5A736C4826}</a:tableStyleId>
              </a:tblPr>
              <a:tblGrid>
                <a:gridCol w="981150"/>
                <a:gridCol w="1484100"/>
                <a:gridCol w="1065850"/>
                <a:gridCol w="1736100"/>
                <a:gridCol w="1967725"/>
                <a:gridCol w="1169425"/>
              </a:tblGrid>
              <a:tr h="57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Symptom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Pathogen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Favourable Conditions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Stage and part Affected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Image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False Smut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Single grain transforms to yellow fruiting bodies, Velvety spores in floral parts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Immature spores are yellowish, smooth and flattened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Mature spores are yellowish green and greenish black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Ustilaginoidea virens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Low temperature (20°C) High relative humidity (&gt;92%) Moderate rainfall with intermittent clear and drizzling weather during flowering.</a:t>
                      </a:r>
                      <a:endParaRPr sz="1100"/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Prevalent in seasons favorable for good growth and high yields.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5275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●"/>
                      </a:pPr>
                      <a:r>
                        <a:rPr lang="en" sz="1050"/>
                        <a:t>Stage: from reproduction phase</a:t>
                      </a:r>
                      <a:endParaRPr sz="1050"/>
                    </a:p>
                    <a:p>
                      <a:pPr indent="-295275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●"/>
                      </a:pPr>
                      <a:r>
                        <a:rPr lang="en" sz="1050"/>
                        <a:t>Part affected: 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○"/>
                      </a:pPr>
                      <a:r>
                        <a:rPr lang="en" sz="1050"/>
                        <a:t>Flower (all parts)</a:t>
                      </a:r>
                      <a:endParaRPr sz="1050"/>
                    </a:p>
                    <a:p>
                      <a:pPr indent="-295275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○"/>
                      </a:pPr>
                      <a:r>
                        <a:rPr lang="en" sz="1050"/>
                        <a:t>Grain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Leaf streak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Initially, small, dark green, water soaked translucent streaks on veins from tillering to booting stage</a:t>
                      </a:r>
                      <a:br>
                        <a:rPr lang="en" sz="1050"/>
                      </a:br>
                      <a:r>
                        <a:rPr lang="en" sz="1050"/>
                        <a:t>Lesions turn brown and bacteria ooze out under humid weather.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Xanthomonas oryzae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Occurs in areas with high temperature and high humidity. It is transmitted through seeds and infected stubbles to the next planting season.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52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●"/>
                      </a:pPr>
                      <a:r>
                        <a:rPr lang="en" sz="1050"/>
                        <a:t>Stage: from Vegetative stage</a:t>
                      </a:r>
                      <a:endParaRPr sz="1050"/>
                    </a:p>
                    <a:p>
                      <a:pPr indent="-295275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●"/>
                      </a:pPr>
                      <a:r>
                        <a:rPr lang="en" sz="1050"/>
                        <a:t>Part affected: </a:t>
                      </a:r>
                      <a:endParaRPr sz="1050"/>
                    </a:p>
                    <a:p>
                      <a:pPr indent="-295275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Char char="○"/>
                      </a:pPr>
                      <a:r>
                        <a:rPr lang="en" sz="1050"/>
                        <a:t>Leaf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725" y="2833750"/>
            <a:ext cx="1169424" cy="18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725" y="869725"/>
            <a:ext cx="1169426" cy="19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554475" y="399850"/>
            <a:ext cx="2692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Pests</a:t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23919" l="4841" r="4496" t="0"/>
          <a:stretch/>
        </p:blipFill>
        <p:spPr>
          <a:xfrm>
            <a:off x="4006375" y="0"/>
            <a:ext cx="4736301" cy="49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266325"/>
            <a:ext cx="3042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8575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Farmers lose an</a:t>
            </a:r>
            <a:r>
              <a:rPr lang="en">
                <a:solidFill>
                  <a:srgbClr val="434343"/>
                </a:solidFill>
              </a:rPr>
              <a:t> </a:t>
            </a:r>
            <a:r>
              <a:rPr lang="en">
                <a:solidFill>
                  <a:srgbClr val="434343"/>
                </a:solidFill>
              </a:rPr>
              <a:t>estimated average of more than 37% of their rice crop to pests and diseases, pest contribute to about 20% (varying) every year. Some of the important Pests are mentioned in this chart.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i="1" lang="en" sz="1400">
                <a:solidFill>
                  <a:srgbClr val="434343"/>
                </a:solidFill>
              </a:rPr>
              <a:t>Introduction: </a:t>
            </a:r>
            <a:r>
              <a:rPr i="1" lang="en" sz="1400" u="sng">
                <a:solidFill>
                  <a:schemeClr val="hlink"/>
                </a:solidFill>
                <a:hlinkClick r:id="rId3"/>
              </a:rPr>
              <a:t>http://ricepedia.org/culture/history-of-rice-cultivation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i="1" lang="en" sz="1400">
                <a:solidFill>
                  <a:srgbClr val="434343"/>
                </a:solidFill>
              </a:rPr>
              <a:t>Climate and soil:</a:t>
            </a:r>
            <a:r>
              <a:rPr b="1" i="1" lang="en" sz="1400"/>
              <a:t> </a:t>
            </a:r>
            <a:r>
              <a:rPr i="1" lang="en" sz="1400" u="sng">
                <a:solidFill>
                  <a:schemeClr val="hlink"/>
                </a:solidFill>
                <a:hlinkClick r:id="rId4"/>
              </a:rPr>
              <a:t>https://www.ikisan.com/ka-rice-soils-and-climate.html</a:t>
            </a:r>
            <a:r>
              <a:rPr i="1" lang="en" sz="1400"/>
              <a:t>, </a:t>
            </a:r>
            <a:r>
              <a:rPr i="1" lang="en" sz="1400" u="sng">
                <a:solidFill>
                  <a:schemeClr val="hlink"/>
                </a:solidFill>
                <a:hlinkClick r:id="rId5"/>
              </a:rPr>
              <a:t>https://en.wikipedia.org/wiki/Rice_production_in_India</a:t>
            </a:r>
            <a:r>
              <a:rPr i="1" lang="en" sz="1400"/>
              <a:t>, </a:t>
            </a:r>
            <a:r>
              <a:rPr i="1" lang="en" sz="1400" u="sng">
                <a:solidFill>
                  <a:schemeClr val="hlink"/>
                </a:solidFill>
                <a:hlinkClick r:id="rId6"/>
              </a:rPr>
              <a:t>https://farmer.gov.in/cropstaticsrice.aspx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i="1" lang="en" sz="1400">
                <a:solidFill>
                  <a:srgbClr val="434343"/>
                </a:solidFill>
              </a:rPr>
              <a:t>Growth stages of rice:</a:t>
            </a:r>
            <a:r>
              <a:rPr b="1" i="1" lang="en" sz="1400"/>
              <a:t> </a:t>
            </a:r>
            <a:r>
              <a:rPr i="1" lang="en" sz="1400" u="sng">
                <a:solidFill>
                  <a:schemeClr val="hlink"/>
                </a:solidFill>
                <a:hlinkClick r:id="rId7"/>
              </a:rPr>
              <a:t>https://nature-and-farming.blogspot.com/2014/10/rice-production-chapter-2-growth-stages.html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i="1" lang="en" sz="1400">
                <a:solidFill>
                  <a:srgbClr val="434343"/>
                </a:solidFill>
              </a:rPr>
              <a:t>Cultivation stages:</a:t>
            </a:r>
            <a:r>
              <a:rPr b="1" i="1" lang="en" sz="1400"/>
              <a:t> </a:t>
            </a:r>
            <a:r>
              <a:rPr i="1" lang="en" sz="1400" u="sng">
                <a:solidFill>
                  <a:schemeClr val="hlink"/>
                </a:solidFill>
                <a:hlinkClick r:id="rId8"/>
              </a:rPr>
              <a:t>https://www.youtube.com/watch?v=mDE-Xd2J6aA</a:t>
            </a:r>
            <a:r>
              <a:rPr i="1" lang="en" sz="1400"/>
              <a:t>, 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i="1" lang="en" sz="1400">
                <a:solidFill>
                  <a:srgbClr val="434343"/>
                </a:solidFill>
              </a:rPr>
              <a:t>Diseases: </a:t>
            </a:r>
            <a:r>
              <a:rPr i="1" lang="en" sz="1400" u="sng">
                <a:solidFill>
                  <a:schemeClr val="hlink"/>
                </a:solidFill>
                <a:hlinkClick r:id="rId9"/>
              </a:rPr>
              <a:t>http://www.knowledgebank.irri.org/step-by-step-production/growth/pests-and-diseases/diseases</a:t>
            </a:r>
            <a:r>
              <a:rPr i="1" lang="en" sz="1400"/>
              <a:t>,</a:t>
            </a:r>
            <a:r>
              <a:rPr b="1" i="1" lang="en" sz="1400"/>
              <a:t> </a:t>
            </a:r>
            <a:r>
              <a:rPr i="1" lang="en" sz="1400" u="sng">
                <a:solidFill>
                  <a:schemeClr val="hlink"/>
                </a:solidFill>
                <a:hlinkClick r:id="rId10"/>
              </a:rPr>
              <a:t>http://agritech.tnau.ac.in/crop_protection/crop_prot_crop%20diseases_cereals_paddy.html</a:t>
            </a:r>
            <a:r>
              <a:rPr i="1" lang="en" sz="1400"/>
              <a:t>.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i="1" lang="en" sz="1400">
                <a:solidFill>
                  <a:srgbClr val="434343"/>
                </a:solidFill>
              </a:rPr>
              <a:t>Pests:</a:t>
            </a:r>
            <a:r>
              <a:rPr b="1" i="1" lang="en" sz="1400"/>
              <a:t> </a:t>
            </a:r>
            <a:r>
              <a:rPr i="1" lang="en" sz="1400" u="sng">
                <a:solidFill>
                  <a:schemeClr val="hlink"/>
                </a:solidFill>
                <a:hlinkClick r:id="rId11"/>
              </a:rPr>
              <a:t>http://www.knowledgebank.irri.org/step-by-step-production/growth/pests-and-diseases</a:t>
            </a:r>
            <a:r>
              <a:rPr i="1" lang="en" sz="1400"/>
              <a:t> </a:t>
            </a:r>
            <a:endParaRPr i="1" sz="1400"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2689150" y="2218050"/>
            <a:ext cx="4007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219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	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76125" y="863550"/>
            <a:ext cx="481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Rice (Oryza </a:t>
            </a:r>
            <a:r>
              <a:rPr lang="en" sz="1300">
                <a:solidFill>
                  <a:srgbClr val="434343"/>
                </a:solidFill>
              </a:rPr>
              <a:t>Sativa</a:t>
            </a:r>
            <a:r>
              <a:rPr lang="en" sz="1300">
                <a:solidFill>
                  <a:srgbClr val="434343"/>
                </a:solidFill>
              </a:rPr>
              <a:t>) is among the top three majorly produced food crop of the world. </a:t>
            </a: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It  is consumed as a staple food by more than half of the world’s population.</a:t>
            </a: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Asian farmers account to about 87% of rice production and India is the second largest producer(after China-35%) accounting to about 20% of world’s production. India is the </a:t>
            </a:r>
            <a:r>
              <a:rPr lang="en" sz="1300">
                <a:solidFill>
                  <a:srgbClr val="434343"/>
                </a:solidFill>
              </a:rPr>
              <a:t>largest</a:t>
            </a:r>
            <a:r>
              <a:rPr lang="en" sz="1300">
                <a:solidFill>
                  <a:srgbClr val="434343"/>
                </a:solidFill>
              </a:rPr>
              <a:t> exporter of rice in the world.</a:t>
            </a: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The species of rice : G</a:t>
            </a:r>
            <a:r>
              <a:rPr lang="en" sz="1300">
                <a:solidFill>
                  <a:srgbClr val="434343"/>
                </a:solidFill>
              </a:rPr>
              <a:t>enus Oryza includes 24 species of which 22 are wild, two are cultivated the remaining two are </a:t>
            </a:r>
            <a:r>
              <a:rPr lang="en" sz="1300">
                <a:solidFill>
                  <a:srgbClr val="434343"/>
                </a:solidFill>
              </a:rPr>
              <a:t>Oryza Sativa(Asian rice): 8,200 to 13,500 years old, Oryza Glaberrima(African rice): 2000 to 3000 years old.</a:t>
            </a: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Oryza Sativa is grouped into three species: (a) Indica, (b) Japonica, (c) Javanica</a:t>
            </a: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Hybrid varieties of Indica and Japonica is popularly used.</a:t>
            </a:r>
            <a:endParaRPr sz="13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2874" l="2727" r="3216" t="0"/>
          <a:stretch/>
        </p:blipFill>
        <p:spPr>
          <a:xfrm>
            <a:off x="5130225" y="416775"/>
            <a:ext cx="3780625" cy="44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Environmental Conditions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en">
                <a:solidFill>
                  <a:srgbClr val="434343"/>
                </a:solidFill>
              </a:rPr>
              <a:t>Climatic Conditions:</a:t>
            </a:r>
            <a:endParaRPr b="1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Rice crop is </a:t>
            </a:r>
            <a:r>
              <a:rPr lang="en">
                <a:solidFill>
                  <a:srgbClr val="434343"/>
                </a:solidFill>
              </a:rPr>
              <a:t>grown in </a:t>
            </a:r>
            <a:r>
              <a:rPr b="1" lang="en">
                <a:solidFill>
                  <a:srgbClr val="434343"/>
                </a:solidFill>
              </a:rPr>
              <a:t>hot and humid climate</a:t>
            </a:r>
            <a:r>
              <a:rPr lang="en">
                <a:solidFill>
                  <a:srgbClr val="434343"/>
                </a:solidFill>
              </a:rPr>
              <a:t>, with regular </a:t>
            </a:r>
            <a:r>
              <a:rPr b="1" lang="en">
                <a:solidFill>
                  <a:srgbClr val="434343"/>
                </a:solidFill>
              </a:rPr>
              <a:t>annual rainfall</a:t>
            </a:r>
            <a:r>
              <a:rPr lang="en">
                <a:solidFill>
                  <a:srgbClr val="434343"/>
                </a:solidFill>
              </a:rPr>
              <a:t>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Average temperature required for: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Total Growth period	: 24°C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Sowing			: 20°C - 22°C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Growth			: 23°C - 25°C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Harvest			: 25°C - 30°C 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Temperature; 25</a:t>
            </a:r>
            <a:r>
              <a:rPr lang="en">
                <a:solidFill>
                  <a:srgbClr val="434343"/>
                </a:solidFill>
              </a:rPr>
              <a:t>°C </a:t>
            </a:r>
            <a:r>
              <a:rPr lang="en">
                <a:solidFill>
                  <a:srgbClr val="434343"/>
                </a:solidFill>
              </a:rPr>
              <a:t>and above, rainfall more than 100cm (avg 150 cm)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In areas of </a:t>
            </a:r>
            <a:r>
              <a:rPr b="1" lang="en">
                <a:solidFill>
                  <a:srgbClr val="434343"/>
                </a:solidFill>
              </a:rPr>
              <a:t>less rainfall</a:t>
            </a:r>
            <a:r>
              <a:rPr lang="en">
                <a:solidFill>
                  <a:srgbClr val="434343"/>
                </a:solidFill>
              </a:rPr>
              <a:t> (Punjab, Haryana, West UP), the land must be</a:t>
            </a:r>
            <a:r>
              <a:rPr b="1" lang="en">
                <a:solidFill>
                  <a:srgbClr val="434343"/>
                </a:solidFill>
              </a:rPr>
              <a:t> irrigated</a:t>
            </a:r>
            <a:r>
              <a:rPr lang="en">
                <a:solidFill>
                  <a:srgbClr val="434343"/>
                </a:solidFill>
              </a:rPr>
              <a:t>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Temporal rainfall of 10 to </a:t>
            </a:r>
            <a:r>
              <a:rPr lang="en">
                <a:solidFill>
                  <a:srgbClr val="434343"/>
                </a:solidFill>
              </a:rPr>
              <a:t>12 cm</a:t>
            </a:r>
            <a:r>
              <a:rPr lang="en">
                <a:solidFill>
                  <a:srgbClr val="434343"/>
                </a:solidFill>
              </a:rPr>
              <a:t>(except harvest month) must be maintained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Rice is a crop of tropical climate. However, it is also grown successfully in humid to sub-humid regions under subtropical and temperate climate.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519850"/>
            <a:ext cx="8520600" cy="1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Depending upon the climate and water r</a:t>
            </a:r>
            <a:r>
              <a:rPr b="0"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ice is grown in all the three seasons, i.e. 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Kharif</a:t>
            </a:r>
            <a:r>
              <a:rPr b="0"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Rabi and summer. </a:t>
            </a:r>
            <a:endParaRPr b="0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northern and western India</a:t>
            </a:r>
            <a:r>
              <a:rPr b="0"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(J and K,Himachal Pradesh, Punjab, Haryana, Uttaranchal, Uttar Pradesh, Gujrat, Rajasthan, Maharashtra) grown mainly in 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Kharif</a:t>
            </a:r>
            <a:r>
              <a:rPr b="0"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b="0"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southern and eastern</a:t>
            </a:r>
            <a:r>
              <a:rPr b="0"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India it is grown round the year in </a:t>
            </a:r>
            <a:r>
              <a:rPr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three seasons</a:t>
            </a:r>
            <a:r>
              <a:rPr b="0" lang="en" sz="1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with varying sowing time and periods.</a:t>
            </a:r>
            <a:endParaRPr b="0" sz="1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2108250"/>
            <a:ext cx="8520600" cy="21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en">
                <a:solidFill>
                  <a:srgbClr val="434343"/>
                </a:solidFill>
              </a:rPr>
              <a:t>Soils:</a:t>
            </a:r>
            <a:endParaRPr b="1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Paddy has adjusted to </a:t>
            </a:r>
            <a:r>
              <a:rPr b="1" lang="en">
                <a:solidFill>
                  <a:srgbClr val="434343"/>
                </a:solidFill>
              </a:rPr>
              <a:t>varied soil types</a:t>
            </a:r>
            <a:r>
              <a:rPr lang="en">
                <a:solidFill>
                  <a:srgbClr val="434343"/>
                </a:solidFill>
              </a:rPr>
              <a:t> therefore grown in wide range of soil,The major soil groups where rice is grown are riverine alluvium, red-yellow, red loamy, hill and sub-montane, Terai, laterite, coastal alluvium, red sandy, mixed red and black and medium and shallow black soils. </a:t>
            </a:r>
            <a:r>
              <a:rPr b="1" lang="en">
                <a:solidFill>
                  <a:srgbClr val="434343"/>
                </a:solidFill>
              </a:rPr>
              <a:t>Fertile riverine alluvial soil is best for rice cultivation</a:t>
            </a:r>
            <a:r>
              <a:rPr lang="en">
                <a:solidFill>
                  <a:srgbClr val="434343"/>
                </a:solidFill>
              </a:rPr>
              <a:t>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Regions of river valley, flood plains, deltas, coastal plains are dominant in rice cultivation.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b="1" lang="en">
                <a:solidFill>
                  <a:srgbClr val="434343"/>
                </a:solidFill>
              </a:rPr>
              <a:t>Clayey loam soil</a:t>
            </a:r>
            <a:r>
              <a:rPr lang="en">
                <a:solidFill>
                  <a:srgbClr val="434343"/>
                </a:solidFill>
              </a:rPr>
              <a:t> in monsoon land is considered to be the best for rice cultivation as water retention capacity of this soil is very high.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6300525" y="362875"/>
            <a:ext cx="2531700" cy="4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00025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25" y="252450"/>
            <a:ext cx="7864074" cy="46386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291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Cultivation Stages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9425" y="1077600"/>
            <a:ext cx="5048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b="1" lang="en" sz="1400">
                <a:solidFill>
                  <a:srgbClr val="434343"/>
                </a:solidFill>
              </a:rPr>
              <a:t>Preparation of the land: </a:t>
            </a:r>
            <a:endParaRPr b="1" sz="1400">
              <a:solidFill>
                <a:srgbClr val="434343"/>
              </a:solidFill>
            </a:endParaRPr>
          </a:p>
          <a:p>
            <a:pPr indent="-431800" lvl="1" marL="1143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 sz="1400">
                <a:solidFill>
                  <a:srgbClr val="434343"/>
                </a:solidFill>
              </a:rPr>
              <a:t>Plough</a:t>
            </a:r>
            <a:r>
              <a:rPr lang="en" sz="1400">
                <a:solidFill>
                  <a:srgbClr val="434343"/>
                </a:solidFill>
              </a:rPr>
              <a:t> the land at </a:t>
            </a:r>
            <a:r>
              <a:rPr b="1" lang="en" sz="1400">
                <a:solidFill>
                  <a:srgbClr val="434343"/>
                </a:solidFill>
              </a:rPr>
              <a:t>10-20 cm length</a:t>
            </a:r>
            <a:r>
              <a:rPr lang="en" sz="1400">
                <a:solidFill>
                  <a:srgbClr val="434343"/>
                </a:solidFill>
              </a:rPr>
              <a:t>, this helps in </a:t>
            </a:r>
            <a:r>
              <a:rPr b="1" lang="en" sz="1400">
                <a:solidFill>
                  <a:srgbClr val="434343"/>
                </a:solidFill>
              </a:rPr>
              <a:t>removal of weeds</a:t>
            </a:r>
            <a:r>
              <a:rPr lang="en" sz="1400">
                <a:solidFill>
                  <a:srgbClr val="434343"/>
                </a:solidFill>
              </a:rPr>
              <a:t> by exposing their roots, break down </a:t>
            </a:r>
            <a:r>
              <a:rPr b="1" lang="en" sz="1400">
                <a:solidFill>
                  <a:srgbClr val="434343"/>
                </a:solidFill>
              </a:rPr>
              <a:t>blocky structures</a:t>
            </a:r>
            <a:r>
              <a:rPr lang="en" sz="1400">
                <a:solidFill>
                  <a:srgbClr val="434343"/>
                </a:solidFill>
              </a:rPr>
              <a:t> and also turns over the upper layer of the soil. </a:t>
            </a:r>
            <a:endParaRPr sz="1400">
              <a:solidFill>
                <a:srgbClr val="434343"/>
              </a:solidFill>
            </a:endParaRPr>
          </a:p>
          <a:p>
            <a:pPr indent="-431800" lvl="1" marL="1143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>
                <a:solidFill>
                  <a:srgbClr val="434343"/>
                </a:solidFill>
              </a:rPr>
              <a:t>Irrigate</a:t>
            </a:r>
            <a:r>
              <a:rPr lang="en">
                <a:solidFill>
                  <a:srgbClr val="434343"/>
                </a:solidFill>
              </a:rPr>
              <a:t> the field with </a:t>
            </a:r>
            <a:r>
              <a:rPr b="1" lang="en">
                <a:solidFill>
                  <a:srgbClr val="434343"/>
                </a:solidFill>
              </a:rPr>
              <a:t>2-3 cm</a:t>
            </a:r>
            <a:r>
              <a:rPr lang="en">
                <a:solidFill>
                  <a:srgbClr val="434343"/>
                </a:solidFill>
              </a:rPr>
              <a:t> of water for </a:t>
            </a:r>
            <a:r>
              <a:rPr b="1" lang="en">
                <a:solidFill>
                  <a:srgbClr val="434343"/>
                </a:solidFill>
              </a:rPr>
              <a:t>10-14 days</a:t>
            </a:r>
            <a:r>
              <a:rPr lang="en">
                <a:solidFill>
                  <a:srgbClr val="434343"/>
                </a:solidFill>
              </a:rPr>
              <a:t>. This </a:t>
            </a:r>
            <a:r>
              <a:rPr b="1" lang="en">
                <a:solidFill>
                  <a:srgbClr val="434343"/>
                </a:solidFill>
              </a:rPr>
              <a:t>softens the soil</a:t>
            </a:r>
            <a:r>
              <a:rPr lang="en">
                <a:solidFill>
                  <a:srgbClr val="434343"/>
                </a:solidFill>
              </a:rPr>
              <a:t> and also </a:t>
            </a:r>
            <a:r>
              <a:rPr b="1" lang="en">
                <a:solidFill>
                  <a:srgbClr val="434343"/>
                </a:solidFill>
              </a:rPr>
              <a:t>decomposes</a:t>
            </a:r>
            <a:r>
              <a:rPr lang="en">
                <a:solidFill>
                  <a:srgbClr val="434343"/>
                </a:solidFill>
              </a:rPr>
              <a:t> the </a:t>
            </a:r>
            <a:r>
              <a:rPr b="1" lang="en">
                <a:solidFill>
                  <a:srgbClr val="434343"/>
                </a:solidFill>
              </a:rPr>
              <a:t>weeds</a:t>
            </a:r>
            <a:r>
              <a:rPr lang="en">
                <a:solidFill>
                  <a:srgbClr val="434343"/>
                </a:solidFill>
              </a:rPr>
              <a:t> and </a:t>
            </a:r>
            <a:r>
              <a:rPr b="1" lang="en">
                <a:solidFill>
                  <a:srgbClr val="434343"/>
                </a:solidFill>
              </a:rPr>
              <a:t>unwanted organic material</a:t>
            </a:r>
            <a:r>
              <a:rPr lang="en">
                <a:solidFill>
                  <a:srgbClr val="434343"/>
                </a:solidFill>
              </a:rPr>
              <a:t>.</a:t>
            </a:r>
            <a:endParaRPr>
              <a:solidFill>
                <a:srgbClr val="434343"/>
              </a:solidFill>
            </a:endParaRPr>
          </a:p>
          <a:p>
            <a:pPr indent="-431800" lvl="1" marL="1143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>
                <a:solidFill>
                  <a:srgbClr val="434343"/>
                </a:solidFill>
              </a:rPr>
              <a:t>Fertilizer</a:t>
            </a:r>
            <a:r>
              <a:rPr lang="en">
                <a:solidFill>
                  <a:srgbClr val="434343"/>
                </a:solidFill>
              </a:rPr>
              <a:t> is added to the field after or along with irrigation (⅓ Nitrogen, 1 Phosphorous, 1 Potash)</a:t>
            </a:r>
            <a:endParaRPr>
              <a:solidFill>
                <a:srgbClr val="434343"/>
              </a:solidFill>
            </a:endParaRPr>
          </a:p>
          <a:p>
            <a:pPr indent="-431800" lvl="1" marL="11430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>
                <a:solidFill>
                  <a:srgbClr val="434343"/>
                </a:solidFill>
              </a:rPr>
              <a:t>Puddle</a:t>
            </a:r>
            <a:r>
              <a:rPr lang="en">
                <a:solidFill>
                  <a:srgbClr val="434343"/>
                </a:solidFill>
              </a:rPr>
              <a:t> the field is done to avoid percolation loss of water and for effective weed control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125" y="456450"/>
            <a:ext cx="2083975" cy="1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588" y="3270100"/>
            <a:ext cx="2157050" cy="13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2100" y="1881225"/>
            <a:ext cx="1689375" cy="12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463925"/>
            <a:ext cx="46635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</a:t>
            </a:r>
            <a:r>
              <a:rPr b="1" lang="en" sz="1400">
                <a:solidFill>
                  <a:srgbClr val="434343"/>
                </a:solidFill>
              </a:rPr>
              <a:t>2. Seed Sowing and Raising Nursery:</a:t>
            </a:r>
            <a:endParaRPr b="1" sz="1400">
              <a:solidFill>
                <a:srgbClr val="434343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 sz="1400">
                <a:solidFill>
                  <a:srgbClr val="434343"/>
                </a:solidFill>
              </a:rPr>
              <a:t>Seeds are soaked </a:t>
            </a:r>
            <a:r>
              <a:rPr lang="en" sz="1400">
                <a:solidFill>
                  <a:srgbClr val="434343"/>
                </a:solidFill>
              </a:rPr>
              <a:t>for </a:t>
            </a:r>
            <a:r>
              <a:rPr b="1" lang="en" sz="1400">
                <a:solidFill>
                  <a:srgbClr val="434343"/>
                </a:solidFill>
              </a:rPr>
              <a:t>24 hrs</a:t>
            </a:r>
            <a:r>
              <a:rPr lang="en" sz="1400">
                <a:solidFill>
                  <a:srgbClr val="434343"/>
                </a:solidFill>
              </a:rPr>
              <a:t> in </a:t>
            </a:r>
            <a:r>
              <a:rPr b="1" lang="en" sz="1400">
                <a:solidFill>
                  <a:srgbClr val="434343"/>
                </a:solidFill>
              </a:rPr>
              <a:t>fungicide solution</a:t>
            </a:r>
            <a:r>
              <a:rPr lang="en" sz="1400">
                <a:solidFill>
                  <a:srgbClr val="434343"/>
                </a:solidFill>
              </a:rPr>
              <a:t> to prevent soil borne </a:t>
            </a:r>
            <a:r>
              <a:rPr lang="en" sz="1400">
                <a:solidFill>
                  <a:srgbClr val="434343"/>
                </a:solidFill>
              </a:rPr>
              <a:t>diseases</a:t>
            </a:r>
            <a:r>
              <a:rPr lang="en" sz="1400">
                <a:solidFill>
                  <a:srgbClr val="434343"/>
                </a:solidFill>
              </a:rPr>
              <a:t> and give resistance to seeds. Dry them n shade for  sowing.</a:t>
            </a:r>
            <a:endParaRPr sz="1400">
              <a:solidFill>
                <a:srgbClr val="434343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 sz="1400">
                <a:solidFill>
                  <a:srgbClr val="434343"/>
                </a:solidFill>
              </a:rPr>
              <a:t>Nursery</a:t>
            </a:r>
            <a:r>
              <a:rPr b="1" lang="en" sz="1400">
                <a:solidFill>
                  <a:srgbClr val="434343"/>
                </a:solidFill>
              </a:rPr>
              <a:t> bed </a:t>
            </a:r>
            <a:r>
              <a:rPr lang="en" sz="1400">
                <a:solidFill>
                  <a:srgbClr val="434343"/>
                </a:solidFill>
              </a:rPr>
              <a:t>is raised by applying</a:t>
            </a:r>
            <a:r>
              <a:rPr b="1" lang="en" sz="1400">
                <a:solidFill>
                  <a:srgbClr val="434343"/>
                </a:solidFill>
              </a:rPr>
              <a:t> </a:t>
            </a:r>
            <a:r>
              <a:rPr lang="en" sz="1400">
                <a:solidFill>
                  <a:srgbClr val="434343"/>
                </a:solidFill>
              </a:rPr>
              <a:t>fine layer of </a:t>
            </a:r>
            <a:r>
              <a:rPr b="1" lang="en" sz="1400">
                <a:solidFill>
                  <a:srgbClr val="434343"/>
                </a:solidFill>
              </a:rPr>
              <a:t>manure</a:t>
            </a:r>
            <a:r>
              <a:rPr lang="en" sz="1400">
                <a:solidFill>
                  <a:srgbClr val="434343"/>
                </a:solidFill>
              </a:rPr>
              <a:t> and sow the </a:t>
            </a:r>
            <a:r>
              <a:rPr b="1" lang="en" sz="1400">
                <a:solidFill>
                  <a:srgbClr val="434343"/>
                </a:solidFill>
              </a:rPr>
              <a:t>seeds</a:t>
            </a:r>
            <a:r>
              <a:rPr lang="en" sz="1400">
                <a:solidFill>
                  <a:srgbClr val="434343"/>
                </a:solidFill>
              </a:rPr>
              <a:t> (25kg/acre) , spread sparsely</a:t>
            </a:r>
            <a:endParaRPr sz="1400">
              <a:solidFill>
                <a:srgbClr val="434343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 sz="1400">
                <a:solidFill>
                  <a:srgbClr val="434343"/>
                </a:solidFill>
              </a:rPr>
              <a:t>Irrigation is started</a:t>
            </a:r>
            <a:r>
              <a:rPr lang="en" sz="1400">
                <a:solidFill>
                  <a:srgbClr val="434343"/>
                </a:solidFill>
              </a:rPr>
              <a:t> on the 5th day of sowing and continue upto 7th day to a depth of 5 cm.</a:t>
            </a:r>
            <a:endParaRPr sz="1400">
              <a:solidFill>
                <a:srgbClr val="434343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 sz="1400">
                <a:solidFill>
                  <a:srgbClr val="434343"/>
                </a:solidFill>
              </a:rPr>
              <a:t>Keep the 5cm level</a:t>
            </a:r>
            <a:r>
              <a:rPr lang="en" sz="1400">
                <a:solidFill>
                  <a:srgbClr val="434343"/>
                </a:solidFill>
              </a:rPr>
              <a:t> for good growth and to avoid weeds.</a:t>
            </a:r>
            <a:endParaRPr sz="1400">
              <a:solidFill>
                <a:srgbClr val="434343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 sz="1400">
                <a:solidFill>
                  <a:srgbClr val="434343"/>
                </a:solidFill>
              </a:rPr>
              <a:t>Transplantation of the seedlings </a:t>
            </a:r>
            <a:r>
              <a:rPr lang="en" sz="1400">
                <a:solidFill>
                  <a:srgbClr val="434343"/>
                </a:solidFill>
              </a:rPr>
              <a:t>is done on the 20-25th day of sowing.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15739" t="0"/>
          <a:stretch/>
        </p:blipFill>
        <p:spPr>
          <a:xfrm>
            <a:off x="5083225" y="700075"/>
            <a:ext cx="1814100" cy="12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19460" l="4373" r="4327" t="4608"/>
          <a:stretch/>
        </p:blipFill>
        <p:spPr>
          <a:xfrm>
            <a:off x="6897325" y="1956809"/>
            <a:ext cx="1814100" cy="132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225" y="3326225"/>
            <a:ext cx="1814101" cy="1208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482325"/>
            <a:ext cx="47772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3.   </a:t>
            </a:r>
            <a:r>
              <a:rPr b="1" lang="en" sz="1400">
                <a:solidFill>
                  <a:srgbClr val="434343"/>
                </a:solidFill>
              </a:rPr>
              <a:t>Transplantation and Flood Irrigation:</a:t>
            </a:r>
            <a:endParaRPr b="1"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>
                <a:solidFill>
                  <a:srgbClr val="434343"/>
                </a:solidFill>
              </a:rPr>
              <a:t>Transplantation</a:t>
            </a:r>
            <a:r>
              <a:rPr lang="en">
                <a:solidFill>
                  <a:srgbClr val="434343"/>
                </a:solidFill>
              </a:rPr>
              <a:t> is done after removing, </a:t>
            </a:r>
            <a:r>
              <a:rPr lang="en">
                <a:solidFill>
                  <a:srgbClr val="434343"/>
                </a:solidFill>
              </a:rPr>
              <a:t>bundling</a:t>
            </a:r>
            <a:r>
              <a:rPr lang="en">
                <a:solidFill>
                  <a:srgbClr val="434343"/>
                </a:solidFill>
              </a:rPr>
              <a:t> the seedlings and planting them i</a:t>
            </a:r>
            <a:r>
              <a:rPr b="1" lang="en">
                <a:solidFill>
                  <a:srgbClr val="434343"/>
                </a:solidFill>
              </a:rPr>
              <a:t>n a puddled field</a:t>
            </a:r>
            <a:r>
              <a:rPr lang="en">
                <a:solidFill>
                  <a:srgbClr val="434343"/>
                </a:solidFill>
              </a:rPr>
              <a:t> with </a:t>
            </a:r>
            <a:r>
              <a:rPr b="1" lang="en">
                <a:solidFill>
                  <a:srgbClr val="434343"/>
                </a:solidFill>
              </a:rPr>
              <a:t>optimal spacing</a:t>
            </a:r>
            <a:r>
              <a:rPr lang="en">
                <a:solidFill>
                  <a:srgbClr val="434343"/>
                </a:solidFill>
              </a:rPr>
              <a:t> (20-22cm), this is to </a:t>
            </a:r>
            <a:r>
              <a:rPr lang="en">
                <a:solidFill>
                  <a:srgbClr val="434343"/>
                </a:solidFill>
              </a:rPr>
              <a:t>facilitate</a:t>
            </a:r>
            <a:r>
              <a:rPr lang="en">
                <a:solidFill>
                  <a:srgbClr val="434343"/>
                </a:solidFill>
              </a:rPr>
              <a:t> </a:t>
            </a:r>
            <a:r>
              <a:rPr lang="en">
                <a:solidFill>
                  <a:srgbClr val="434343"/>
                </a:solidFill>
              </a:rPr>
              <a:t>enough nutrition and water for crop growth.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>
                <a:solidFill>
                  <a:srgbClr val="434343"/>
                </a:solidFill>
              </a:rPr>
              <a:t>Chopping leaf tips</a:t>
            </a:r>
            <a:r>
              <a:rPr lang="en">
                <a:solidFill>
                  <a:srgbClr val="434343"/>
                </a:solidFill>
              </a:rPr>
              <a:t> before transpling will reduce disease development.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>
                <a:solidFill>
                  <a:srgbClr val="434343"/>
                </a:solidFill>
              </a:rPr>
              <a:t>Flood Irrigation </a:t>
            </a:r>
            <a:r>
              <a:rPr lang="en">
                <a:solidFill>
                  <a:srgbClr val="434343"/>
                </a:solidFill>
              </a:rPr>
              <a:t>(continuous flooding of water) is the best growth environment for rice crops. 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</a:pPr>
            <a:r>
              <a:rPr b="1" lang="en">
                <a:solidFill>
                  <a:srgbClr val="434343"/>
                </a:solidFill>
              </a:rPr>
              <a:t>Levels of water</a:t>
            </a:r>
            <a:r>
              <a:rPr lang="en">
                <a:solidFill>
                  <a:srgbClr val="434343"/>
                </a:solidFill>
              </a:rPr>
              <a:t>, 3</a:t>
            </a:r>
            <a:r>
              <a:rPr b="1" lang="en">
                <a:solidFill>
                  <a:srgbClr val="434343"/>
                </a:solidFill>
              </a:rPr>
              <a:t>cm after transplantation</a:t>
            </a:r>
            <a:r>
              <a:rPr lang="en">
                <a:solidFill>
                  <a:srgbClr val="434343"/>
                </a:solidFill>
              </a:rPr>
              <a:t>, the levels should gradually increase to </a:t>
            </a:r>
            <a:r>
              <a:rPr b="1" lang="en">
                <a:solidFill>
                  <a:srgbClr val="434343"/>
                </a:solidFill>
              </a:rPr>
              <a:t>5-10cm</a:t>
            </a:r>
            <a:r>
              <a:rPr lang="en">
                <a:solidFill>
                  <a:srgbClr val="434343"/>
                </a:solidFill>
              </a:rPr>
              <a:t> with increase in plant height, these levels must be </a:t>
            </a:r>
            <a:r>
              <a:rPr b="1" lang="en">
                <a:solidFill>
                  <a:srgbClr val="434343"/>
                </a:solidFill>
              </a:rPr>
              <a:t>maintained</a:t>
            </a:r>
            <a:r>
              <a:rPr lang="en">
                <a:solidFill>
                  <a:srgbClr val="434343"/>
                </a:solidFill>
              </a:rPr>
              <a:t> until </a:t>
            </a:r>
            <a:r>
              <a:rPr b="1" lang="en">
                <a:solidFill>
                  <a:srgbClr val="434343"/>
                </a:solidFill>
              </a:rPr>
              <a:t>10-15 days</a:t>
            </a:r>
            <a:r>
              <a:rPr b="1" lang="en" sz="1400">
                <a:solidFill>
                  <a:srgbClr val="434343"/>
                </a:solidFill>
              </a:rPr>
              <a:t> </a:t>
            </a:r>
            <a:r>
              <a:rPr b="1" lang="en">
                <a:solidFill>
                  <a:srgbClr val="434343"/>
                </a:solidFill>
              </a:rPr>
              <a:t>before harvesting</a:t>
            </a:r>
            <a:r>
              <a:rPr lang="en">
                <a:solidFill>
                  <a:srgbClr val="434343"/>
                </a:solidFill>
              </a:rPr>
              <a:t>.</a:t>
            </a:r>
            <a:r>
              <a:rPr b="1" lang="en" sz="1400">
                <a:solidFill>
                  <a:srgbClr val="434343"/>
                </a:solidFill>
              </a:rPr>
              <a:t>  </a:t>
            </a:r>
            <a:r>
              <a:rPr lang="en" sz="1400">
                <a:solidFill>
                  <a:srgbClr val="434343"/>
                </a:solidFill>
              </a:rPr>
              <a:t>  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900" y="454775"/>
            <a:ext cx="1980926" cy="13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700" y="1881975"/>
            <a:ext cx="1807950" cy="13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8900" y="3330150"/>
            <a:ext cx="2020799" cy="13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Parts of Rice Crop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1941" l="0" r="0" t="0"/>
          <a:stretch/>
        </p:blipFill>
        <p:spPr>
          <a:xfrm>
            <a:off x="5216850" y="337400"/>
            <a:ext cx="3567325" cy="44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05300" y="1344225"/>
            <a:ext cx="4748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" sz="1400">
                <a:solidFill>
                  <a:srgbClr val="434343"/>
                </a:solidFill>
              </a:rPr>
              <a:t>Panicle; a loose branching cluster of flowers</a:t>
            </a:r>
            <a:endParaRPr sz="1400">
              <a:solidFill>
                <a:srgbClr val="434343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" sz="1400">
                <a:solidFill>
                  <a:srgbClr val="434343"/>
                </a:solidFill>
              </a:rPr>
              <a:t>Tiller; Specialized grain-bearing branch</a:t>
            </a:r>
            <a:endParaRPr sz="1400">
              <a:solidFill>
                <a:srgbClr val="434343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" sz="1400">
                <a:solidFill>
                  <a:srgbClr val="434343"/>
                </a:solidFill>
              </a:rPr>
              <a:t>Leaf Sheath; A structure at the base of a leaf</a:t>
            </a:r>
            <a:endParaRPr sz="1400">
              <a:solidFill>
                <a:srgbClr val="434343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" sz="1400">
                <a:solidFill>
                  <a:srgbClr val="434343"/>
                </a:solidFill>
              </a:rPr>
              <a:t>Node and internode; Nodes are the segments in Culm and internodes appears between segments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